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03" r:id="rId2"/>
    <p:sldId id="412" r:id="rId3"/>
    <p:sldId id="413" r:id="rId4"/>
    <p:sldId id="414" r:id="rId5"/>
    <p:sldId id="415" r:id="rId6"/>
    <p:sldId id="416" r:id="rId7"/>
    <p:sldId id="329" r:id="rId8"/>
    <p:sldId id="426" r:id="rId9"/>
    <p:sldId id="420" r:id="rId10"/>
    <p:sldId id="421" r:id="rId11"/>
    <p:sldId id="422" r:id="rId12"/>
    <p:sldId id="308" r:id="rId13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404040"/>
    <a:srgbClr val="000000"/>
    <a:srgbClr val="006600"/>
    <a:srgbClr val="00CC00"/>
    <a:srgbClr val="00FFFF"/>
    <a:srgbClr val="00FF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2767" autoAdjust="0"/>
  </p:normalViewPr>
  <p:slideViewPr>
    <p:cSldViewPr snapToGrid="0" snapToObjects="1">
      <p:cViewPr varScale="1">
        <p:scale>
          <a:sx n="96" d="100"/>
          <a:sy n="96" d="100"/>
        </p:scale>
        <p:origin x="15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2024-03-30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2024-03-30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6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  <a:p>
            <a:endParaRPr lang="en-US" dirty="0"/>
          </a:p>
          <a:p>
            <a:r>
              <a:rPr lang="en-US" dirty="0"/>
              <a:t>Total: 23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br>
              <a:rPr lang="en-US" dirty="0"/>
            </a:br>
            <a:br>
              <a:rPr lang="en-US"/>
            </a:br>
            <a:r>
              <a:rPr lang="en-US"/>
              <a:t>Total: 11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9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svg"/><Relationship Id="rId4" Type="http://schemas.openxmlformats.org/officeDocument/2006/relationships/image" Target="../media/image19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st-lang.org/lear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2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st-lang.github.io/api-guidelin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956810"/>
            <a:ext cx="8272702" cy="808067"/>
          </a:xfrm>
        </p:spPr>
        <p:txBody>
          <a:bodyPr/>
          <a:lstStyle/>
          <a:p>
            <a:r>
              <a:rPr lang="en-US" sz="3800" dirty="0"/>
              <a:t>Performant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663818"/>
            <a:ext cx="7038666" cy="656892"/>
          </a:xfrm>
        </p:spPr>
        <p:txBody>
          <a:bodyPr/>
          <a:lstStyle/>
          <a:p>
            <a:r>
              <a:rPr lang="en-US" dirty="0"/>
              <a:t>Weathering with Python and Rust</a:t>
            </a:r>
          </a:p>
        </p:txBody>
      </p:sp>
      <p:pic>
        <p:nvPicPr>
          <p:cNvPr id="8" name="Picture 7" descr="A blue and yellow yin yang symbol&#10;&#10;Description automatically generated">
            <a:extLst>
              <a:ext uri="{FF2B5EF4-FFF2-40B4-BE49-F238E27FC236}">
                <a16:creationId xmlns:a16="http://schemas.microsoft.com/office/drawing/2014/main" id="{CAB71529-D119-4202-8037-E258CCF8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33" y="1042366"/>
            <a:ext cx="3058767" cy="30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F2A0D-F7A8-4EBD-9ADD-576C3ABF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358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These keywords cannot be used as identifiers: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4C337-BA2E-4E1A-9957-95000AF4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0803"/>
            <a:ext cx="8564088" cy="699997"/>
          </a:xfrm>
        </p:spPr>
        <p:txBody>
          <a:bodyPr/>
          <a:lstStyle/>
          <a:p>
            <a:r>
              <a:rPr lang="en-US" dirty="0"/>
              <a:t>Language Keywords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D3E49-7DC8-4740-9257-BAC61FCB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4C4F14-F69E-48AB-BC62-049303F2E7D1}"/>
              </a:ext>
            </a:extLst>
          </p:cNvPr>
          <p:cNvGraphicFramePr>
            <a:graphicFrameLocks noGrp="1"/>
          </p:cNvGraphicFramePr>
          <p:nvPr/>
        </p:nvGraphicFramePr>
        <p:xfrm>
          <a:off x="1115682" y="1785369"/>
          <a:ext cx="6978652" cy="296672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849938321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986059386"/>
                    </a:ext>
                  </a:extLst>
                </a:gridCol>
                <a:gridCol w="714693">
                  <a:extLst>
                    <a:ext uri="{9D8B030D-6E8A-4147-A177-3AD203B41FA5}">
                      <a16:colId xmlns:a16="http://schemas.microsoft.com/office/drawing/2014/main" val="3000228725"/>
                    </a:ext>
                  </a:extLst>
                </a:gridCol>
                <a:gridCol w="1152335">
                  <a:extLst>
                    <a:ext uri="{9D8B030D-6E8A-4147-A177-3AD203B41FA5}">
                      <a16:colId xmlns:a16="http://schemas.microsoft.com/office/drawing/2014/main" val="777202772"/>
                    </a:ext>
                  </a:extLst>
                </a:gridCol>
                <a:gridCol w="886333">
                  <a:extLst>
                    <a:ext uri="{9D8B030D-6E8A-4147-A177-3AD203B41FA5}">
                      <a16:colId xmlns:a16="http://schemas.microsoft.com/office/drawing/2014/main" val="3221953227"/>
                    </a:ext>
                  </a:extLst>
                </a:gridCol>
                <a:gridCol w="929958">
                  <a:extLst>
                    <a:ext uri="{9D8B030D-6E8A-4147-A177-3AD203B41FA5}">
                      <a16:colId xmlns:a16="http://schemas.microsoft.com/office/drawing/2014/main" val="3690054207"/>
                    </a:ext>
                  </a:extLst>
                </a:gridCol>
                <a:gridCol w="1047433">
                  <a:extLst>
                    <a:ext uri="{9D8B030D-6E8A-4147-A177-3AD203B41FA5}">
                      <a16:colId xmlns:a16="http://schemas.microsoft.com/office/drawing/2014/main" val="3459103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abstract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continue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final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macro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ref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trait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unsized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4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crate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fn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match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return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true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virtual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async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do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for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mod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self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try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where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await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dyn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move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Self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type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while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become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else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impl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mut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static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typeof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yield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9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enum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override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'static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unsafe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u="none" dirty="0">
                        <a:solidFill>
                          <a:srgbClr val="FF00FF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0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extern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let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priv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struct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use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u="none" dirty="0">
                        <a:solidFill>
                          <a:srgbClr val="FF00FF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8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const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false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loop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pub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super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union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u="none" dirty="0">
                        <a:solidFill>
                          <a:srgbClr val="FF00FF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62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E30A1-DA5A-4B08-824F-A32309F9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324095"/>
            <a:ext cx="7734300" cy="5504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Rust arithmetic has some familiar and some new symbols: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B880B-7DED-4693-848D-98D310B2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68130"/>
            <a:ext cx="8564088" cy="677591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3F1A-9613-4711-83EA-C1991B5B4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37FC4-DC75-42B6-AF68-DACA27DC2B90}"/>
              </a:ext>
            </a:extLst>
          </p:cNvPr>
          <p:cNvGraphicFramePr>
            <a:graphicFrameLocks noGrp="1"/>
          </p:cNvGraphicFramePr>
          <p:nvPr/>
        </p:nvGraphicFramePr>
        <p:xfrm>
          <a:off x="419101" y="1844572"/>
          <a:ext cx="8362506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441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447671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977265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404749">
                  <a:extLst>
                    <a:ext uri="{9D8B030D-6E8A-4147-A177-3AD203B41FA5}">
                      <a16:colId xmlns:a16="http://schemas.microsoft.com/office/drawing/2014/main" val="53557964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Operator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Prc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Parentheses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Elevate precedence / grouping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(3 + 4) * 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79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Negative / Positive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-, +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Designate sign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-(5)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219540">
                <a:tc>
                  <a:txBody>
                    <a:bodyPr/>
                    <a:lstStyle/>
                    <a:p>
                      <a:r>
                        <a:rPr lang="en-US" sz="1400" dirty="0"/>
                        <a:t>Multiply / Divide / Modulus</a:t>
                      </a:r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*, /, %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or divide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7 /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Addition / Subtraction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+, -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 or subtract two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– 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-1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Range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..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Define a range of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1..4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Multiple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5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22458497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461CF29-1757-4B61-8D10-9B153AC7AF69}"/>
              </a:ext>
            </a:extLst>
          </p:cNvPr>
          <p:cNvSpPr txBox="1">
            <a:spLocks/>
          </p:cNvSpPr>
          <p:nvPr/>
        </p:nvSpPr>
        <p:spPr bwMode="auto">
          <a:xfrm>
            <a:off x="289956" y="3870723"/>
            <a:ext cx="8434943" cy="4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Rust does </a:t>
            </a:r>
            <a:r>
              <a:rPr lang="en-US" sz="180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1800" dirty="0"/>
              <a:t> have string concatenation (+) or increment / decrement (++ / --).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171576B-A69F-FB77-22CA-AD4C5A654BD2}"/>
              </a:ext>
            </a:extLst>
          </p:cNvPr>
          <p:cNvSpPr txBox="1">
            <a:spLocks/>
          </p:cNvSpPr>
          <p:nvPr/>
        </p:nvSpPr>
        <p:spPr bwMode="auto">
          <a:xfrm>
            <a:off x="349956" y="4350844"/>
            <a:ext cx="8434943" cy="4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However, it does have </a:t>
            </a:r>
            <a:r>
              <a:rPr lang="en-US" sz="1800" dirty="0">
                <a:solidFill>
                  <a:srgbClr val="FFC000"/>
                </a:solidFill>
              </a:rPr>
              <a:t>compound assignment </a:t>
            </a:r>
            <a:r>
              <a:rPr lang="en-US" sz="1800" dirty="0"/>
              <a:t>(+=). </a:t>
            </a:r>
          </a:p>
        </p:txBody>
      </p:sp>
    </p:spTree>
    <p:extLst>
      <p:ext uri="{BB962C8B-B14F-4D97-AF65-F5344CB8AC3E}">
        <p14:creationId xmlns:p14="http://schemas.microsoft.com/office/powerpoint/2010/main" val="191690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6A38-71F2-45D2-B6AD-40C57662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559442"/>
            <a:ext cx="7765321" cy="660115"/>
          </a:xfrm>
        </p:spPr>
        <p:txBody>
          <a:bodyPr/>
          <a:lstStyle/>
          <a:p>
            <a:r>
              <a:rPr lang="en-US" dirty="0"/>
              <a:t>Conditional Operators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AE73CD-E7E3-4017-A45C-FC7AE88BDC0B}"/>
              </a:ext>
            </a:extLst>
          </p:cNvPr>
          <p:cNvGraphicFramePr>
            <a:graphicFrameLocks noGrp="1"/>
          </p:cNvGraphicFramePr>
          <p:nvPr/>
        </p:nvGraphicFramePr>
        <p:xfrm>
          <a:off x="558713" y="1759547"/>
          <a:ext cx="5237820" cy="1760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7912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3005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583742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722948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543164">
                  <a:extLst>
                    <a:ext uri="{9D8B030D-6E8A-4147-A177-3AD203B41FA5}">
                      <a16:colId xmlns:a16="http://schemas.microsoft.com/office/drawing/2014/main" val="2638534210"/>
                    </a:ext>
                  </a:extLst>
                </a:gridCol>
              </a:tblGrid>
              <a:tr h="133404">
                <a:tc>
                  <a:txBody>
                    <a:bodyPr/>
                    <a:lstStyle/>
                    <a:p>
                      <a:r>
                        <a:rPr lang="en-US" sz="1200" dirty="0"/>
                        <a:t>Relational 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Prec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r>
                        <a:rPr lang="en-US" sz="1200" dirty="0"/>
                        <a:t>Less than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&lt;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5 &lt; 5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7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Greater than</a:t>
                      </a:r>
                      <a:endParaRPr lang="en-US" sz="12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&gt;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6 &gt; 3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true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Less than or equal to</a:t>
                      </a:r>
                      <a:endParaRPr lang="en-US" sz="12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&lt;=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3 &lt;= 3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true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Greater than or equal to</a:t>
                      </a:r>
                      <a:endParaRPr lang="en-US" sz="12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&gt;=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6 &gt;= 7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r>
                        <a:rPr lang="en-US" sz="1200" dirty="0"/>
                        <a:t>Equal to</a:t>
                      </a:r>
                      <a:endParaRPr lang="en-US" sz="12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==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10 == 10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true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Not Equal 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!=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10 != 9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true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5203287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522DB-A661-4A4B-84DC-A7AC4E33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03" y="1262156"/>
            <a:ext cx="8885207" cy="351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Rust’s conditional operators mirror those in C++’s, but the precedence varies subtly: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13CDE2-D08D-49B2-B039-2EC693EEC55F}"/>
              </a:ext>
            </a:extLst>
          </p:cNvPr>
          <p:cNvGraphicFramePr>
            <a:graphicFrameLocks noGrp="1"/>
          </p:cNvGraphicFramePr>
          <p:nvPr/>
        </p:nvGraphicFramePr>
        <p:xfrm>
          <a:off x="562709" y="3665983"/>
          <a:ext cx="5233825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6546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3005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581113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722948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543164">
                  <a:extLst>
                    <a:ext uri="{9D8B030D-6E8A-4147-A177-3AD203B41FA5}">
                      <a16:colId xmlns:a16="http://schemas.microsoft.com/office/drawing/2014/main" val="2638534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Logical 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Prec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26021">
                <a:tc>
                  <a:txBody>
                    <a:bodyPr/>
                    <a:lstStyle/>
                    <a:p>
                      <a:r>
                        <a:rPr lang="en-US" sz="1200" dirty="0"/>
                        <a:t>Not (¬): Opposite</a:t>
                      </a:r>
                      <a:endParaRPr lang="en-US" sz="12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!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!(4 &gt; 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037436"/>
                  </a:ext>
                </a:extLst>
              </a:tr>
              <a:tr h="179579">
                <a:tc>
                  <a:txBody>
                    <a:bodyPr/>
                    <a:lstStyle/>
                    <a:p>
                      <a:r>
                        <a:rPr lang="en-US" sz="1200" dirty="0"/>
                        <a:t>And (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∧): Both 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&amp;&amp;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4 &gt; 3 &amp;&amp; 3 &gt;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50930207"/>
                  </a:ext>
                </a:extLst>
              </a:tr>
              <a:tr h="179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Or (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∨): Either/both true</a:t>
                      </a:r>
                      <a:endParaRPr 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||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3 &gt; 4 || 2 &gt; 3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120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243996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34F137-B2D9-43AE-8951-E47153271A9D}"/>
              </a:ext>
            </a:extLst>
          </p:cNvPr>
          <p:cNvGraphicFramePr>
            <a:graphicFrameLocks noGrp="1"/>
          </p:cNvGraphicFramePr>
          <p:nvPr/>
        </p:nvGraphicFramePr>
        <p:xfrm>
          <a:off x="6033592" y="1759547"/>
          <a:ext cx="2555160" cy="22631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8185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566975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Operators Covered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Prec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Unary !, -, *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*, /, %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+, -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&lt;, &lt;=, &gt;, &gt;=, ==, != 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5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&amp;&amp;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520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||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014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..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8</a:t>
                      </a:r>
                      <a:endParaRPr lang="en-US" sz="12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0006753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3BFD73-178B-46CF-9CC5-B5CB9496B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3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67" y="1531100"/>
            <a:ext cx="8133264" cy="318550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There are a few major types of languages: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Assembly</a:t>
            </a:r>
            <a:r>
              <a:rPr lang="en-US" dirty="0"/>
              <a:t> – x64, ARM, MIPS, RISC-V (machine code representation)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Systems</a:t>
            </a:r>
            <a:r>
              <a:rPr lang="en-US" dirty="0"/>
              <a:t> – C/C++, Swift, Go, D, Rust (“on the metal”,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Managed</a:t>
            </a:r>
            <a:r>
              <a:rPr lang="en-US" dirty="0"/>
              <a:t> – Java, Kotlin, Groovy, C#, F# (VM-based,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Scripting</a:t>
            </a:r>
            <a:r>
              <a:rPr lang="en-US" dirty="0"/>
              <a:t> – JavaScript, BASIC, R, MATLAB, Python (dynamically typed)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Generally, there are tradeoffs between flexibility and performance. Lower level languages usually involve compilation for performance reasons.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343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Crash Course Review of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64866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performance, source is often compiled directly into machine code: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55317"/>
            <a:ext cx="8496235" cy="837009"/>
          </a:xfrm>
        </p:spPr>
        <p:txBody>
          <a:bodyPr/>
          <a:lstStyle/>
          <a:p>
            <a:pPr algn="ctr"/>
            <a:r>
              <a:rPr lang="en-US" dirty="0"/>
              <a:t>Assembly &amp; Systems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DD489C-CD35-4954-AA38-3605EAB10E4C}"/>
              </a:ext>
            </a:extLst>
          </p:cNvPr>
          <p:cNvGrpSpPr/>
          <p:nvPr/>
        </p:nvGrpSpPr>
        <p:grpSpPr>
          <a:xfrm>
            <a:off x="5160845" y="2525530"/>
            <a:ext cx="1162691" cy="1658524"/>
            <a:chOff x="1783136" y="2638697"/>
            <a:chExt cx="2384013" cy="28929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5EFFC9-61CA-48C5-ADB4-09B204256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57802-3D26-4E4A-85EF-E0EA0AF801C4}"/>
                </a:ext>
              </a:extLst>
            </p:cNvPr>
            <p:cNvSpPr txBox="1"/>
            <p:nvPr/>
          </p:nvSpPr>
          <p:spPr>
            <a:xfrm>
              <a:off x="1783136" y="2707398"/>
              <a:ext cx="2266349" cy="64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9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3B3149-DB51-4269-8C9B-DB8DD0A9FEC2}"/>
                </a:ext>
              </a:extLst>
            </p:cNvPr>
            <p:cNvSpPr txBox="1"/>
            <p:nvPr/>
          </p:nvSpPr>
          <p:spPr>
            <a:xfrm>
              <a:off x="1783136" y="3250032"/>
              <a:ext cx="2384013" cy="228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01001011010010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11011101010101</a:t>
              </a:r>
              <a:b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0000111010110</a:t>
              </a:r>
            </a:p>
            <a:p>
              <a:endParaRPr lang="en-US" sz="16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C6BE3E-E29F-4EAF-8F77-2DCE0EF260DC}"/>
              </a:ext>
            </a:extLst>
          </p:cNvPr>
          <p:cNvSpPr/>
          <p:nvPr/>
        </p:nvSpPr>
        <p:spPr>
          <a:xfrm>
            <a:off x="6537429" y="3063493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E92DFD-C34A-4290-8CA0-9A2D86867E20}"/>
              </a:ext>
            </a:extLst>
          </p:cNvPr>
          <p:cNvSpPr/>
          <p:nvPr/>
        </p:nvSpPr>
        <p:spPr>
          <a:xfrm>
            <a:off x="4519436" y="3080180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D1810D-2596-4E3E-9B27-BA9045F34A62}"/>
              </a:ext>
            </a:extLst>
          </p:cNvPr>
          <p:cNvGrpSpPr/>
          <p:nvPr/>
        </p:nvGrpSpPr>
        <p:grpSpPr>
          <a:xfrm>
            <a:off x="2860387" y="2530335"/>
            <a:ext cx="1331148" cy="1458602"/>
            <a:chOff x="5347572" y="3556258"/>
            <a:chExt cx="1331148" cy="1531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118BB-75ED-4EF8-80E1-98BCF063FF0C}"/>
                </a:ext>
              </a:extLst>
            </p:cNvPr>
            <p:cNvSpPr txBox="1"/>
            <p:nvPr/>
          </p:nvSpPr>
          <p:spPr>
            <a:xfrm>
              <a:off x="5347572" y="3556258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C6E228-2371-478D-ADC4-32B46778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347572" y="3778749"/>
              <a:ext cx="1331148" cy="1309004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C6E6F-796A-4352-AFF9-B2D291C7D7D5}"/>
              </a:ext>
            </a:extLst>
          </p:cNvPr>
          <p:cNvSpPr/>
          <p:nvPr/>
        </p:nvSpPr>
        <p:spPr>
          <a:xfrm>
            <a:off x="2249202" y="3102878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2982FD-6CDF-48B7-8039-01200D56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627" y="2372106"/>
            <a:ext cx="1729658" cy="17296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5C8C748-4181-4198-992A-674D388ABF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154" y="2515020"/>
            <a:ext cx="1407249" cy="15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630062"/>
            <a:ext cx="8564088" cy="5368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managed languages, the byte code and VM allow for cross-platform use: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8447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Managed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4B25F-72F9-4BF5-A384-583D4ADFA7A1}"/>
              </a:ext>
            </a:extLst>
          </p:cNvPr>
          <p:cNvGrpSpPr>
            <a:grpSpLocks noChangeAspect="1"/>
          </p:cNvGrpSpPr>
          <p:nvPr/>
        </p:nvGrpSpPr>
        <p:grpSpPr>
          <a:xfrm>
            <a:off x="3482803" y="2522884"/>
            <a:ext cx="894410" cy="980048"/>
            <a:chOff x="1743866" y="2638697"/>
            <a:chExt cx="2729419" cy="254425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BECB07-FA75-48FE-BC8F-C9DD1A7D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FF652-19CA-4A35-9957-0DDC3B67F83B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Byte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107B7-57A4-4951-8A56-2341E83257C8}"/>
                </a:ext>
              </a:extLst>
            </p:cNvPr>
            <p:cNvSpPr txBox="1"/>
            <p:nvPr/>
          </p:nvSpPr>
          <p:spPr>
            <a:xfrm>
              <a:off x="1743866" y="3250033"/>
              <a:ext cx="2729419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C95DE0-775F-4B9C-800A-310EC20CB4E4}"/>
              </a:ext>
            </a:extLst>
          </p:cNvPr>
          <p:cNvSpPr>
            <a:spLocks noChangeAspect="1"/>
          </p:cNvSpPr>
          <p:nvPr/>
        </p:nvSpPr>
        <p:spPr>
          <a:xfrm>
            <a:off x="4400343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8D52F0-EE06-4CDB-A9AB-07E929520833}"/>
              </a:ext>
            </a:extLst>
          </p:cNvPr>
          <p:cNvGrpSpPr/>
          <p:nvPr/>
        </p:nvGrpSpPr>
        <p:grpSpPr>
          <a:xfrm>
            <a:off x="4785653" y="2525300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2B8B5-9A25-464A-99FE-2859B8D182B4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7E1391B-CB9A-4D43-817B-E71DE86C3CB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237703-BC61-419A-ADDC-47D8D3E542DC}"/>
              </a:ext>
            </a:extLst>
          </p:cNvPr>
          <p:cNvSpPr>
            <a:spLocks noChangeAspect="1"/>
          </p:cNvSpPr>
          <p:nvPr/>
        </p:nvSpPr>
        <p:spPr>
          <a:xfrm>
            <a:off x="3161574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CF778-71E4-4C57-9CCA-F59A6FAE4407}"/>
              </a:ext>
            </a:extLst>
          </p:cNvPr>
          <p:cNvGrpSpPr>
            <a:grpSpLocks noChangeAspect="1"/>
          </p:cNvGrpSpPr>
          <p:nvPr/>
        </p:nvGrpSpPr>
        <p:grpSpPr>
          <a:xfrm>
            <a:off x="2088503" y="2522884"/>
            <a:ext cx="894410" cy="980048"/>
            <a:chOff x="5347572" y="3556259"/>
            <a:chExt cx="1331148" cy="1531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520896-61AB-4000-9FC1-087269199E96}"/>
                </a:ext>
              </a:extLst>
            </p:cNvPr>
            <p:cNvSpPr txBox="1"/>
            <p:nvPr/>
          </p:nvSpPr>
          <p:spPr>
            <a:xfrm>
              <a:off x="5347572" y="3556259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4B5069D-66E6-41F7-89C7-59BA5C5D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47572" y="3778748"/>
              <a:ext cx="1331148" cy="1309005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301E9F-45FC-403A-A213-6FA3C88F7256}"/>
              </a:ext>
            </a:extLst>
          </p:cNvPr>
          <p:cNvSpPr>
            <a:spLocks noChangeAspect="1"/>
          </p:cNvSpPr>
          <p:nvPr/>
        </p:nvSpPr>
        <p:spPr>
          <a:xfrm>
            <a:off x="1689978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43090-332A-4B12-86DF-872BCE0EE733}"/>
              </a:ext>
            </a:extLst>
          </p:cNvPr>
          <p:cNvGrpSpPr>
            <a:grpSpLocks noChangeAspect="1"/>
          </p:cNvGrpSpPr>
          <p:nvPr/>
        </p:nvGrpSpPr>
        <p:grpSpPr>
          <a:xfrm>
            <a:off x="528280" y="2522884"/>
            <a:ext cx="1114377" cy="1114377"/>
            <a:chOff x="2087473" y="3429229"/>
            <a:chExt cx="1658523" cy="1658523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E8A3B7E-A4E0-4CCF-98A6-77DF1E32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7473" y="3429229"/>
              <a:ext cx="1658523" cy="16585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CAEF1-66DD-4BD2-9772-278470CACCDB}"/>
                </a:ext>
              </a:extLst>
            </p:cNvPr>
            <p:cNvSpPr txBox="1"/>
            <p:nvPr/>
          </p:nvSpPr>
          <p:spPr>
            <a:xfrm>
              <a:off x="2336450" y="3610432"/>
              <a:ext cx="992777" cy="41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Java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4E90C3-7760-4A55-B74B-405B3AEBBA73}"/>
              </a:ext>
            </a:extLst>
          </p:cNvPr>
          <p:cNvSpPr>
            <a:spLocks noChangeAspect="1"/>
          </p:cNvSpPr>
          <p:nvPr/>
        </p:nvSpPr>
        <p:spPr>
          <a:xfrm>
            <a:off x="5868985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28117-F87B-468B-A2E4-DFF1AA23CD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3049" y="2360749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BA4658-5447-481A-9825-B945C53C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154967" y="2522883"/>
            <a:ext cx="894409" cy="980048"/>
            <a:chOff x="1653085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5ED9DF6-4313-4058-9F34-B04524B2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AB9FD-9456-4D0D-8EAF-58944314756F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DBFAC-BA42-40F3-8700-74F8F0AFB55D}"/>
                </a:ext>
              </a:extLst>
            </p:cNvPr>
            <p:cNvSpPr txBox="1"/>
            <p:nvPr/>
          </p:nvSpPr>
          <p:spPr>
            <a:xfrm>
              <a:off x="1653085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4AF2726-B60A-42A8-8A95-23F18865D1A1}"/>
              </a:ext>
            </a:extLst>
          </p:cNvPr>
          <p:cNvSpPr>
            <a:spLocks noChangeAspect="1"/>
          </p:cNvSpPr>
          <p:nvPr/>
        </p:nvSpPr>
        <p:spPr>
          <a:xfrm>
            <a:off x="7096756" y="286942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CDFF4F5-C487-4A78-81D9-640067B5D5EA}"/>
              </a:ext>
            </a:extLst>
          </p:cNvPr>
          <p:cNvSpPr/>
          <p:nvPr/>
        </p:nvSpPr>
        <p:spPr>
          <a:xfrm rot="16200000">
            <a:off x="6004922" y="1526324"/>
            <a:ext cx="412944" cy="463174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7D47F40-1AC7-4AB0-B64F-C57DE1D7E930}"/>
              </a:ext>
            </a:extLst>
          </p:cNvPr>
          <p:cNvSpPr/>
          <p:nvPr/>
        </p:nvSpPr>
        <p:spPr>
          <a:xfrm rot="16200000">
            <a:off x="1948278" y="2209103"/>
            <a:ext cx="412944" cy="3252939"/>
          </a:xfrm>
          <a:prstGeom prst="leftBrac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D812B-E70D-4A92-BC75-F454D40B1CF4}"/>
              </a:ext>
            </a:extLst>
          </p:cNvPr>
          <p:cNvSpPr txBox="1"/>
          <p:nvPr/>
        </p:nvSpPr>
        <p:spPr>
          <a:xfrm>
            <a:off x="1526207" y="4042045"/>
            <a:ext cx="12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9C9D0-DBC2-4F90-8860-B2287D76DD14}"/>
              </a:ext>
            </a:extLst>
          </p:cNvPr>
          <p:cNvSpPr txBox="1"/>
          <p:nvPr/>
        </p:nvSpPr>
        <p:spPr>
          <a:xfrm>
            <a:off x="5304863" y="4048671"/>
            <a:ext cx="18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</p:spTree>
    <p:extLst>
      <p:ext uri="{BB962C8B-B14F-4D97-AF65-F5344CB8AC3E}">
        <p14:creationId xmlns:p14="http://schemas.microsoft.com/office/powerpoint/2010/main" val="21307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1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4778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achieve flexibility – at the cost of performance – through </a:t>
            </a:r>
            <a:r>
              <a:rPr lang="en-US" b="1" dirty="0">
                <a:solidFill>
                  <a:srgbClr val="00CC00"/>
                </a:solidFill>
              </a:rPr>
              <a:t>interpretation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837009"/>
          </a:xfrm>
        </p:spPr>
        <p:txBody>
          <a:bodyPr/>
          <a:lstStyle/>
          <a:p>
            <a:pPr algn="ctr"/>
            <a:r>
              <a:rPr lang="en-US" dirty="0"/>
              <a:t>Scripting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92603A-7C35-4AF5-8E52-EDFBE9595859}"/>
              </a:ext>
            </a:extLst>
          </p:cNvPr>
          <p:cNvSpPr>
            <a:spLocks noChangeAspect="1"/>
          </p:cNvSpPr>
          <p:nvPr/>
        </p:nvSpPr>
        <p:spPr>
          <a:xfrm>
            <a:off x="3757615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11C9B-0737-453E-BADA-32F05EC73697}"/>
              </a:ext>
            </a:extLst>
          </p:cNvPr>
          <p:cNvGrpSpPr/>
          <p:nvPr/>
        </p:nvGrpSpPr>
        <p:grpSpPr>
          <a:xfrm>
            <a:off x="4142925" y="2154244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0F7DA6-1870-4DE1-88B7-E3FCD0B475D2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BBCB8B-3561-41EE-A13B-B2BDDF03419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4B461B-B9B2-445B-BD2A-BB73C56A18D8}"/>
              </a:ext>
            </a:extLst>
          </p:cNvPr>
          <p:cNvSpPr>
            <a:spLocks noChangeAspect="1"/>
          </p:cNvSpPr>
          <p:nvPr/>
        </p:nvSpPr>
        <p:spPr>
          <a:xfrm>
            <a:off x="5226257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90A908F-44D1-48F4-BF9E-EDE540E0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321" y="1989693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1D03D-22A5-46C1-8099-793325C2CDEF}"/>
              </a:ext>
            </a:extLst>
          </p:cNvPr>
          <p:cNvGrpSpPr>
            <a:grpSpLocks noChangeAspect="1"/>
          </p:cNvGrpSpPr>
          <p:nvPr/>
        </p:nvGrpSpPr>
        <p:grpSpPr>
          <a:xfrm>
            <a:off x="5506301" y="2151827"/>
            <a:ext cx="894409" cy="980048"/>
            <a:chOff x="1634964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4327982-2F01-4B3D-A13D-E455C4FD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ED72E-4184-422F-AB8F-EF8620A6AB77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F0805A-68E7-4993-ABCE-C4BE30056AE2}"/>
                </a:ext>
              </a:extLst>
            </p:cNvPr>
            <p:cNvSpPr txBox="1"/>
            <p:nvPr/>
          </p:nvSpPr>
          <p:spPr>
            <a:xfrm>
              <a:off x="1634964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7CF4C7A-CEAE-4548-A1B5-ED0F52CFF0BB}"/>
              </a:ext>
            </a:extLst>
          </p:cNvPr>
          <p:cNvSpPr>
            <a:spLocks noChangeAspect="1"/>
          </p:cNvSpPr>
          <p:nvPr/>
        </p:nvSpPr>
        <p:spPr>
          <a:xfrm>
            <a:off x="645402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0FD90E3-C8F9-4DF7-9A8E-4BAA96E8D0A8}"/>
              </a:ext>
            </a:extLst>
          </p:cNvPr>
          <p:cNvSpPr/>
          <p:nvPr/>
        </p:nvSpPr>
        <p:spPr>
          <a:xfrm rot="16200000">
            <a:off x="4297568" y="90640"/>
            <a:ext cx="412944" cy="676100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1FEFAD-D46D-4CCE-A195-FF52D6F954DC}"/>
              </a:ext>
            </a:extLst>
          </p:cNvPr>
          <p:cNvSpPr txBox="1"/>
          <p:nvPr/>
        </p:nvSpPr>
        <p:spPr>
          <a:xfrm>
            <a:off x="1123536" y="3677615"/>
            <a:ext cx="676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F0FC0CA-C55C-4080-A5C7-099E9E778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537" y="2114556"/>
            <a:ext cx="980201" cy="1049333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-1" y="4318857"/>
            <a:ext cx="9144001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Interpreters generally process code </a:t>
            </a:r>
            <a:r>
              <a:rPr lang="en-US" i="1" dirty="0">
                <a:solidFill>
                  <a:srgbClr val="FFC000"/>
                </a:solidFill>
              </a:rPr>
              <a:t>line-by-line</a:t>
            </a:r>
            <a:r>
              <a:rPr lang="en-US" dirty="0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F00CB8-1030-4E02-B370-48A93510DE5A}"/>
              </a:ext>
            </a:extLst>
          </p:cNvPr>
          <p:cNvGrpSpPr/>
          <p:nvPr/>
        </p:nvGrpSpPr>
        <p:grpSpPr>
          <a:xfrm>
            <a:off x="2669011" y="2154058"/>
            <a:ext cx="894410" cy="980048"/>
            <a:chOff x="1918315" y="3412522"/>
            <a:chExt cx="894410" cy="980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F0519A-CCCA-450E-8709-0A546398E478}"/>
                </a:ext>
              </a:extLst>
            </p:cNvPr>
            <p:cNvSpPr txBox="1"/>
            <p:nvPr/>
          </p:nvSpPr>
          <p:spPr>
            <a:xfrm>
              <a:off x="1918315" y="3412522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Interpreter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D3FFB4D3-A873-4119-B72F-2F6798B6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47963" y="3633162"/>
              <a:ext cx="648364" cy="705573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E293A84-502F-4C4D-90C2-2D8038046BAA}"/>
              </a:ext>
            </a:extLst>
          </p:cNvPr>
          <p:cNvSpPr>
            <a:spLocks noChangeAspect="1"/>
          </p:cNvSpPr>
          <p:nvPr/>
        </p:nvSpPr>
        <p:spPr>
          <a:xfrm>
            <a:off x="228018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7" grpId="0" animBg="1"/>
      <p:bldP spid="28" grpId="0" animBg="1"/>
      <p:bldP spid="31" grpId="0"/>
      <p:bldP spid="36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A18BA-0A58-4E40-8A4A-3692C7FB7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5" y="1512379"/>
            <a:ext cx="8609161" cy="310872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Systems languages are efficient, but less flexible. What if we add scripting?</a:t>
            </a:r>
          </a:p>
          <a:p>
            <a:r>
              <a:rPr lang="en-US" dirty="0"/>
              <a:t>Write the structure in scripting languages (Python)</a:t>
            </a:r>
          </a:p>
          <a:p>
            <a:r>
              <a:rPr lang="en-US" dirty="0"/>
              <a:t>Use system languages for bottlenecks (Rust)</a:t>
            </a:r>
          </a:p>
          <a:p>
            <a:r>
              <a:rPr lang="en-US" dirty="0"/>
              <a:t>Utilize asynchronous / concurrent models (Python, Rust)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planning, we can get scripting flexibility </a:t>
            </a:r>
            <a:r>
              <a:rPr lang="en-US" u="sng" dirty="0"/>
              <a:t>and</a:t>
            </a:r>
            <a:r>
              <a:rPr lang="en-US" dirty="0"/>
              <a:t> systems-level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84574-07F0-4BB8-82B0-8EC6E32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2065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“Performant” Scripting?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21E2-0D45-4FFB-8F4A-4E76069A7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828" y="1268409"/>
            <a:ext cx="6914134" cy="349885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Rust is a systems language focused on enhanced productivity.</a:t>
            </a:r>
          </a:p>
          <a:p>
            <a:pPr>
              <a:spcBef>
                <a:spcPts val="1200"/>
              </a:spcBef>
            </a:pPr>
            <a:r>
              <a:rPr lang="en-US" dirty="0"/>
              <a:t>Safety via standard library and toolchain</a:t>
            </a:r>
          </a:p>
          <a:p>
            <a:pPr>
              <a:spcBef>
                <a:spcPts val="1200"/>
              </a:spcBef>
            </a:pPr>
            <a:r>
              <a:rPr lang="en-US" dirty="0"/>
              <a:t>Concurrency support as a expectation</a:t>
            </a:r>
          </a:p>
          <a:p>
            <a:pPr>
              <a:spcBef>
                <a:spcPts val="1200"/>
              </a:spcBef>
            </a:pPr>
            <a:r>
              <a:rPr lang="en-US" dirty="0"/>
              <a:t>Speed via compile time checks</a:t>
            </a:r>
          </a:p>
          <a:p>
            <a:pPr>
              <a:spcBef>
                <a:spcPts val="1200"/>
              </a:spcBef>
            </a:pPr>
            <a:r>
              <a:rPr lang="en-US" dirty="0"/>
              <a:t>Documentation as a core feature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– From “</a:t>
            </a:r>
            <a:r>
              <a:rPr lang="en-US" i="1" dirty="0">
                <a:hlinkClick r:id="rId3"/>
              </a:rPr>
              <a:t>Learn Rust</a:t>
            </a:r>
            <a:r>
              <a:rPr lang="en-US" i="1" dirty="0"/>
              <a:t>”</a:t>
            </a:r>
            <a:endParaRPr lang="en-US" sz="1600" i="1" dirty="0"/>
          </a:p>
          <a:p>
            <a:pPr marL="0" indent="0" algn="ctr">
              <a:spcBef>
                <a:spcPts val="1200"/>
              </a:spcBef>
              <a:buNone/>
            </a:pPr>
            <a:br>
              <a:rPr lang="en-US" sz="1400" b="1" u="sng" dirty="0"/>
            </a:br>
            <a:r>
              <a:rPr lang="en-US" b="1" u="sng" dirty="0"/>
              <a:t>More on this soon!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561610"/>
            <a:ext cx="8126330" cy="837009"/>
          </a:xfrm>
        </p:spPr>
        <p:txBody>
          <a:bodyPr/>
          <a:lstStyle/>
          <a:p>
            <a:pPr algn="ctr"/>
            <a:r>
              <a:rPr lang="en-US" dirty="0"/>
              <a:t>What is Rust?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17453-0F11-6CA3-CF7D-D7B84AB6E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75176"/>
            <a:ext cx="7734300" cy="16158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https://play.rust-lang.org/?version=stable&amp;mode=debug&amp;edition=2021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Show example? --- CLEAN THIS UP!!!!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E6BDD-77A2-D15C-9029-C38B37D6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010E-A9D3-4661-C806-993676114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93D4C-5C80-47B9-9B59-1E1258F07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06948"/>
            <a:ext cx="4057650" cy="1986423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>
                <a:hlinkClick r:id="rId3"/>
              </a:rPr>
              <a:t>Rust API Guidelines</a:t>
            </a:r>
            <a:r>
              <a:rPr lang="en-US" u="sng" dirty="0"/>
              <a:t>:</a:t>
            </a:r>
          </a:p>
          <a:p>
            <a:pPr>
              <a:spcBef>
                <a:spcPts val="600"/>
              </a:spcBef>
            </a:pPr>
            <a:r>
              <a:rPr lang="en-US" dirty="0"/>
              <a:t>Match existing style</a:t>
            </a:r>
            <a:endParaRPr lang="en-US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Imports typically at the top</a:t>
            </a:r>
          </a:p>
          <a:p>
            <a:pPr>
              <a:spcBef>
                <a:spcPts val="600"/>
              </a:spcBef>
            </a:pPr>
            <a:r>
              <a:rPr lang="en-US" dirty="0"/>
              <a:t>Docstrings (///) use markdown</a:t>
            </a:r>
          </a:p>
          <a:p>
            <a:pPr>
              <a:spcBef>
                <a:spcPts val="600"/>
              </a:spcBef>
            </a:pPr>
            <a:r>
              <a:rPr lang="en-US" dirty="0"/>
              <a:t>Use descriptive method names*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D06D-309A-4FE9-A5ED-82C6028E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204"/>
            <a:ext cx="8564088" cy="624246"/>
          </a:xfrm>
        </p:spPr>
        <p:txBody>
          <a:bodyPr/>
          <a:lstStyle/>
          <a:p>
            <a:r>
              <a:rPr lang="en-US" dirty="0"/>
              <a:t>Rust 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49FE-AFD3-4323-A2CD-F4E763F8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0007158-A05B-4EC7-8CDD-23FEA2A0F653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1120554"/>
          <a:ext cx="40576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475">
                  <a:extLst>
                    <a:ext uri="{9D8B030D-6E8A-4147-A177-3AD203B41FA5}">
                      <a16:colId xmlns:a16="http://schemas.microsoft.com/office/drawing/2014/main" val="1198481425"/>
                    </a:ext>
                  </a:extLst>
                </a:gridCol>
                <a:gridCol w="2499175">
                  <a:extLst>
                    <a:ext uri="{9D8B030D-6E8A-4147-A177-3AD203B41FA5}">
                      <a16:colId xmlns:a16="http://schemas.microsoft.com/office/drawing/2014/main" val="999027632"/>
                    </a:ext>
                  </a:extLst>
                </a:gridCol>
              </a:tblGrid>
              <a:tr h="25098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Identifier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0781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77714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03448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907728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UpperCamelCase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724832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UPPER_SNAKE_CASE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71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D8C3CC-1102-4005-FDDC-1385B6DF4CC8}"/>
              </a:ext>
            </a:extLst>
          </p:cNvPr>
          <p:cNvSpPr txBox="1"/>
          <p:nvPr/>
        </p:nvSpPr>
        <p:spPr>
          <a:xfrm>
            <a:off x="355275" y="3213286"/>
            <a:ext cx="3762293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/// Says hello!</a:t>
            </a:r>
          </a:p>
          <a:p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fn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"Hello, Rusty World!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"Goodbye, cruel world...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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8AE24-5B76-FB14-3BC0-F842E73450C5}"/>
              </a:ext>
            </a:extLst>
          </p:cNvPr>
          <p:cNvSpPr txBox="1"/>
          <p:nvPr/>
        </p:nvSpPr>
        <p:spPr>
          <a:xfrm>
            <a:off x="4571999" y="3572909"/>
            <a:ext cx="4057649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rustc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hello.rs –o hello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Rustry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World!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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80230EA-B81E-0E4A-2AE2-705245643C8D}"/>
              </a:ext>
            </a:extLst>
          </p:cNvPr>
          <p:cNvSpPr txBox="1">
            <a:spLocks/>
          </p:cNvSpPr>
          <p:nvPr/>
        </p:nvSpPr>
        <p:spPr bwMode="auto">
          <a:xfrm>
            <a:off x="284097" y="4504375"/>
            <a:ext cx="8564088" cy="44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Rust follows C family conventions; some method naming is proscribed.</a:t>
            </a:r>
          </a:p>
        </p:txBody>
      </p:sp>
    </p:spTree>
    <p:extLst>
      <p:ext uri="{BB962C8B-B14F-4D97-AF65-F5344CB8AC3E}">
        <p14:creationId xmlns:p14="http://schemas.microsoft.com/office/powerpoint/2010/main" val="3221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21773</TotalTime>
  <Words>891</Words>
  <Application>Microsoft Office PowerPoint</Application>
  <PresentationFormat>On-screen Show (16:9)</PresentationFormat>
  <Paragraphs>303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Devanagari</vt:lpstr>
      <vt:lpstr>Arial</vt:lpstr>
      <vt:lpstr>Calibri</vt:lpstr>
      <vt:lpstr>Cambria</vt:lpstr>
      <vt:lpstr>Consolas</vt:lpstr>
      <vt:lpstr>Rockwell</vt:lpstr>
      <vt:lpstr>Wingdings</vt:lpstr>
      <vt:lpstr>PNE Theme Slide Deck</vt:lpstr>
      <vt:lpstr>Performant Programming</vt:lpstr>
      <vt:lpstr>Crash Course Review of Languages</vt:lpstr>
      <vt:lpstr>Assembly &amp; Systems Languages</vt:lpstr>
      <vt:lpstr>Managed Languages</vt:lpstr>
      <vt:lpstr>Scripting Languages</vt:lpstr>
      <vt:lpstr>“Performant” Scripting?</vt:lpstr>
      <vt:lpstr>What is Rust?</vt:lpstr>
      <vt:lpstr>Playground</vt:lpstr>
      <vt:lpstr>Rust Best Practices</vt:lpstr>
      <vt:lpstr>Language Keywords</vt:lpstr>
      <vt:lpstr>Arithmetic Operators</vt:lpstr>
      <vt:lpstr>Conditional Operators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615</cp:revision>
  <cp:lastPrinted>2014-01-31T19:29:42Z</cp:lastPrinted>
  <dcterms:created xsi:type="dcterms:W3CDTF">2013-09-18T13:46:37Z</dcterms:created>
  <dcterms:modified xsi:type="dcterms:W3CDTF">2024-03-31T00:47:30Z</dcterms:modified>
</cp:coreProperties>
</file>